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Poppins" panose="00000500000000000000" pitchFamily="2" charset="0"/>
      <p:regular r:id="rId18"/>
      <p:bold r:id="rId19"/>
      <p:italic r:id="rId20"/>
      <p:boldItalic r:id="rId21"/>
    </p:embeddedFont>
    <p:embeddedFont>
      <p:font typeface="Poppins Bold" panose="00000800000000000000" pitchFamily="2"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1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8" name="TextBox 8"/>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028700" y="2959366"/>
            <a:ext cx="16065174" cy="2750820"/>
          </a:xfrm>
          <a:prstGeom prst="rect">
            <a:avLst/>
          </a:prstGeom>
        </p:spPr>
        <p:txBody>
          <a:bodyPr lIns="0" tIns="0" rIns="0" bIns="0" rtlCol="0" anchor="t">
            <a:spAutoFit/>
          </a:bodyPr>
          <a:lstStyle/>
          <a:p>
            <a:pPr algn="ctr">
              <a:lnSpc>
                <a:spcPts val="7200"/>
              </a:lnSpc>
            </a:pPr>
            <a:r>
              <a:rPr lang="en-US" sz="4800" b="1">
                <a:solidFill>
                  <a:srgbClr val="FFFFFF"/>
                </a:solidFill>
                <a:latin typeface="Poppins Bold"/>
                <a:ea typeface="Poppins Bold"/>
                <a:cs typeface="Poppins Bold"/>
                <a:sym typeface="Poppins Bold"/>
              </a:rPr>
              <a:t>Artificial Intelligence in Ophthalmology: Fundus Based Multi-Classification Deep Learning for Glaucoma Detection </a:t>
            </a:r>
          </a:p>
        </p:txBody>
      </p:sp>
      <p:sp>
        <p:nvSpPr>
          <p:cNvPr id="11" name="Freeform 11"/>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3704085" y="6646364"/>
            <a:ext cx="10922297" cy="473075"/>
          </a:xfrm>
          <a:prstGeom prst="rect">
            <a:avLst/>
          </a:prstGeom>
        </p:spPr>
        <p:txBody>
          <a:bodyPr lIns="0" tIns="0" rIns="0" bIns="0" rtlCol="0" anchor="t">
            <a:spAutoFit/>
          </a:bodyPr>
          <a:lstStyle/>
          <a:p>
            <a:pPr algn="ctr">
              <a:lnSpc>
                <a:spcPts val="3910"/>
              </a:lnSpc>
            </a:pPr>
            <a:r>
              <a:rPr lang="en-US" sz="2300" spc="255">
                <a:solidFill>
                  <a:srgbClr val="FFFFFF"/>
                </a:solidFill>
                <a:latin typeface="Poppins"/>
                <a:ea typeface="Poppins"/>
                <a:cs typeface="Poppins"/>
                <a:sym typeface="Poppins"/>
              </a:rPr>
              <a:t>PRESENTER: ZEINA ALABIDO</a:t>
            </a:r>
          </a:p>
        </p:txBody>
      </p:sp>
      <p:sp>
        <p:nvSpPr>
          <p:cNvPr id="13" name="Freeform 13"/>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4" name="Group 14"/>
          <p:cNvGrpSpPr/>
          <p:nvPr/>
        </p:nvGrpSpPr>
        <p:grpSpPr>
          <a:xfrm>
            <a:off x="17259300" y="9409113"/>
            <a:ext cx="1028700" cy="877887"/>
            <a:chOff x="0" y="0"/>
            <a:chExt cx="270933" cy="231213"/>
          </a:xfrm>
        </p:grpSpPr>
        <p:sp>
          <p:nvSpPr>
            <p:cNvPr id="15" name="Freeform 15"/>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16" name="TextBox 16"/>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1</a:t>
              </a:r>
            </a:p>
          </p:txBody>
        </p:sp>
      </p:grpSp>
      <p:sp>
        <p:nvSpPr>
          <p:cNvPr id="17" name="TextBox 17"/>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8" name="TextBox 18"/>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
        <p:nvSpPr>
          <p:cNvPr id="19" name="TextBox 19"/>
          <p:cNvSpPr txBox="1"/>
          <p:nvPr/>
        </p:nvSpPr>
        <p:spPr>
          <a:xfrm>
            <a:off x="1488140" y="9050337"/>
            <a:ext cx="386871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Day, Month, 2025</a:t>
            </a:r>
          </a:p>
        </p:txBody>
      </p:sp>
      <p:sp>
        <p:nvSpPr>
          <p:cNvPr id="20" name="TextBox 20"/>
          <p:cNvSpPr txBox="1"/>
          <p:nvPr/>
        </p:nvSpPr>
        <p:spPr>
          <a:xfrm>
            <a:off x="3704085" y="7633245"/>
            <a:ext cx="10922297" cy="473075"/>
          </a:xfrm>
          <a:prstGeom prst="rect">
            <a:avLst/>
          </a:prstGeom>
        </p:spPr>
        <p:txBody>
          <a:bodyPr lIns="0" tIns="0" rIns="0" bIns="0" rtlCol="0" anchor="t">
            <a:spAutoFit/>
          </a:bodyPr>
          <a:lstStyle/>
          <a:p>
            <a:pPr algn="ctr">
              <a:lnSpc>
                <a:spcPts val="3910"/>
              </a:lnSpc>
            </a:pPr>
            <a:r>
              <a:rPr lang="en-US" sz="2300" spc="255">
                <a:solidFill>
                  <a:srgbClr val="FFFFFF"/>
                </a:solidFill>
                <a:latin typeface="Poppins"/>
                <a:ea typeface="Poppins"/>
                <a:cs typeface="Poppins"/>
                <a:sym typeface="Poppins"/>
              </a:rPr>
              <a:t>COURSE SUPERVISOR: PROF. MUZAMMIL BEHZAD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10</a:t>
              </a:r>
            </a:p>
          </p:txBody>
        </p:sp>
      </p:grpSp>
      <p:sp>
        <p:nvSpPr>
          <p:cNvPr id="10" name="Freeform 10"/>
          <p:cNvSpPr/>
          <p:nvPr/>
        </p:nvSpPr>
        <p:spPr>
          <a:xfrm>
            <a:off x="8214871" y="2832100"/>
            <a:ext cx="8272096" cy="6763349"/>
          </a:xfrm>
          <a:custGeom>
            <a:avLst/>
            <a:gdLst/>
            <a:ahLst/>
            <a:cxnLst/>
            <a:rect l="l" t="t" r="r" b="b"/>
            <a:pathLst>
              <a:path w="8272096" h="6763349">
                <a:moveTo>
                  <a:pt x="0" y="0"/>
                </a:moveTo>
                <a:lnTo>
                  <a:pt x="8272096" y="0"/>
                </a:lnTo>
                <a:lnTo>
                  <a:pt x="8272096" y="6763349"/>
                </a:lnTo>
                <a:lnTo>
                  <a:pt x="0" y="6763349"/>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028700" y="1824741"/>
            <a:ext cx="14043908" cy="612267"/>
          </a:xfrm>
          <a:prstGeom prst="rect">
            <a:avLst/>
          </a:prstGeom>
        </p:spPr>
        <p:txBody>
          <a:bodyPr lIns="0" tIns="0" rIns="0" bIns="0" rtlCol="0" anchor="t">
            <a:spAutoFit/>
          </a:bodyPr>
          <a:lstStyle/>
          <a:p>
            <a:pPr marL="906780" lvl="1" indent="-453390" algn="l">
              <a:lnSpc>
                <a:spcPts val="4494"/>
              </a:lnSpc>
              <a:buAutoNum type="arabicPeriod"/>
            </a:pPr>
            <a:r>
              <a:rPr lang="en-US" sz="4200" b="1">
                <a:solidFill>
                  <a:srgbClr val="FFFFFF"/>
                </a:solidFill>
                <a:latin typeface="Poppins Bold"/>
                <a:ea typeface="Poppins Bold"/>
                <a:cs typeface="Poppins Bold"/>
                <a:sym typeface="Poppins Bold"/>
              </a:rPr>
              <a:t>Dataset Collection and Augmentation</a:t>
            </a:r>
          </a:p>
        </p:txBody>
      </p:sp>
      <p:sp>
        <p:nvSpPr>
          <p:cNvPr id="12" name="TextBox 12"/>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3" name="TextBox 13"/>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
        <p:nvSpPr>
          <p:cNvPr id="14" name="TextBox 14"/>
          <p:cNvSpPr txBox="1"/>
          <p:nvPr/>
        </p:nvSpPr>
        <p:spPr>
          <a:xfrm>
            <a:off x="1733550" y="2670175"/>
            <a:ext cx="4892226" cy="7185025"/>
          </a:xfrm>
          <a:prstGeom prst="rect">
            <a:avLst/>
          </a:prstGeom>
        </p:spPr>
        <p:txBody>
          <a:bodyPr lIns="0" tIns="0" rIns="0" bIns="0" rtlCol="0" anchor="t">
            <a:spAutoFit/>
          </a:bodyPr>
          <a:lstStyle/>
          <a:p>
            <a:pPr algn="just">
              <a:lnSpc>
                <a:spcPts val="4759"/>
              </a:lnSpc>
            </a:pPr>
            <a:r>
              <a:rPr lang="en-US" sz="2799" b="1">
                <a:solidFill>
                  <a:srgbClr val="FFFFFF"/>
                </a:solidFill>
                <a:latin typeface="Poppins Bold"/>
                <a:ea typeface="Poppins Bold"/>
                <a:cs typeface="Poppins Bold"/>
                <a:sym typeface="Poppins Bold"/>
              </a:rPr>
              <a:t>After Data Augmentation:</a:t>
            </a:r>
          </a:p>
          <a:p>
            <a:pPr algn="just">
              <a:lnSpc>
                <a:spcPts val="4759"/>
              </a:lnSpc>
            </a:pPr>
            <a:r>
              <a:rPr lang="en-US" sz="2799" b="1">
                <a:solidFill>
                  <a:srgbClr val="FFFFFF"/>
                </a:solidFill>
                <a:latin typeface="Poppins Bold"/>
                <a:ea typeface="Poppins Bold"/>
                <a:cs typeface="Poppins Bold"/>
                <a:sym typeface="Poppins Bold"/>
              </a:rPr>
              <a:t>28011 Image</a:t>
            </a:r>
          </a:p>
          <a:p>
            <a:pPr algn="just">
              <a:lnSpc>
                <a:spcPts val="4759"/>
              </a:lnSpc>
            </a:pPr>
            <a:endParaRPr lang="en-US" sz="2799" b="1">
              <a:solidFill>
                <a:srgbClr val="FFFFFF"/>
              </a:solidFill>
              <a:latin typeface="Poppins Bold"/>
              <a:ea typeface="Poppins Bold"/>
              <a:cs typeface="Poppins Bold"/>
              <a:sym typeface="Poppins Bold"/>
            </a:endParaRPr>
          </a:p>
          <a:p>
            <a:pPr algn="just">
              <a:lnSpc>
                <a:spcPts val="4759"/>
              </a:lnSpc>
            </a:pPr>
            <a:r>
              <a:rPr lang="en-US" sz="2799" b="1">
                <a:solidFill>
                  <a:srgbClr val="FFFFFF"/>
                </a:solidFill>
                <a:latin typeface="Poppins Bold"/>
                <a:ea typeface="Poppins Bold"/>
                <a:cs typeface="Poppins Bold"/>
                <a:sym typeface="Poppins Bold"/>
              </a:rPr>
              <a:t>Label Encoding</a:t>
            </a:r>
            <a:r>
              <a:rPr lang="en-US" sz="2799">
                <a:solidFill>
                  <a:srgbClr val="FFFFFF"/>
                </a:solidFill>
                <a:latin typeface="Poppins"/>
                <a:ea typeface="Poppins"/>
                <a:cs typeface="Poppins"/>
                <a:sym typeface="Poppins"/>
              </a:rPr>
              <a:t> has been applied for the classes:</a:t>
            </a:r>
          </a:p>
          <a:p>
            <a:pPr algn="l">
              <a:lnSpc>
                <a:spcPts val="4759"/>
              </a:lnSpc>
            </a:pPr>
            <a:r>
              <a:rPr lang="en-US" sz="2799">
                <a:solidFill>
                  <a:srgbClr val="FFFFFF"/>
                </a:solidFill>
                <a:latin typeface="Poppins"/>
                <a:ea typeface="Poppins"/>
                <a:cs typeface="Poppins"/>
                <a:sym typeface="Poppins"/>
              </a:rPr>
              <a:t>'advanced_glaucoma' = 2 'early_glaucoma' = 1 'normal_control' = 0</a:t>
            </a:r>
          </a:p>
          <a:p>
            <a:pPr algn="l">
              <a:lnSpc>
                <a:spcPts val="4759"/>
              </a:lnSpc>
            </a:pPr>
            <a:endParaRPr lang="en-US" sz="2799">
              <a:solidFill>
                <a:srgbClr val="FFFFFF"/>
              </a:solidFill>
              <a:latin typeface="Poppins"/>
              <a:ea typeface="Poppins"/>
              <a:cs typeface="Poppins"/>
              <a:sym typeface="Poppins"/>
            </a:endParaRPr>
          </a:p>
          <a:p>
            <a:pPr algn="l">
              <a:lnSpc>
                <a:spcPts val="4759"/>
              </a:lnSpc>
            </a:pPr>
            <a:r>
              <a:rPr lang="en-US" sz="2799" b="1">
                <a:solidFill>
                  <a:srgbClr val="FFFFFF"/>
                </a:solidFill>
                <a:latin typeface="Poppins Bold"/>
                <a:ea typeface="Poppins Bold"/>
                <a:cs typeface="Poppins Bold"/>
                <a:sym typeface="Poppins Bold"/>
              </a:rPr>
              <a:t>Data Splitting into:</a:t>
            </a:r>
          </a:p>
          <a:p>
            <a:pPr algn="l">
              <a:lnSpc>
                <a:spcPts val="4759"/>
              </a:lnSpc>
            </a:pPr>
            <a:r>
              <a:rPr lang="en-US" sz="2799">
                <a:solidFill>
                  <a:srgbClr val="FFFFFF"/>
                </a:solidFill>
                <a:latin typeface="Poppins"/>
                <a:ea typeface="Poppins"/>
                <a:cs typeface="Poppins"/>
                <a:sym typeface="Poppins"/>
              </a:rPr>
              <a:t>Train 80%  = 22410 sample</a:t>
            </a:r>
          </a:p>
          <a:p>
            <a:pPr algn="l">
              <a:lnSpc>
                <a:spcPts val="4759"/>
              </a:lnSpc>
            </a:pPr>
            <a:r>
              <a:rPr lang="en-US" sz="2799">
                <a:solidFill>
                  <a:srgbClr val="FFFFFF"/>
                </a:solidFill>
                <a:latin typeface="Poppins"/>
                <a:ea typeface="Poppins"/>
                <a:cs typeface="Poppins"/>
                <a:sym typeface="Poppins"/>
              </a:rPr>
              <a:t>Test 20% = 5601 sample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11</a:t>
              </a:r>
            </a:p>
          </p:txBody>
        </p:sp>
      </p:grpSp>
      <p:sp>
        <p:nvSpPr>
          <p:cNvPr id="10" name="TextBox 10"/>
          <p:cNvSpPr txBox="1"/>
          <p:nvPr/>
        </p:nvSpPr>
        <p:spPr>
          <a:xfrm>
            <a:off x="1028700" y="1824741"/>
            <a:ext cx="14043908" cy="612267"/>
          </a:xfrm>
          <a:prstGeom prst="rect">
            <a:avLst/>
          </a:prstGeom>
        </p:spPr>
        <p:txBody>
          <a:bodyPr lIns="0" tIns="0" rIns="0" bIns="0" rtlCol="0" anchor="t">
            <a:spAutoFit/>
          </a:bodyPr>
          <a:lstStyle/>
          <a:p>
            <a:pPr marL="906780" lvl="1" indent="-453390" algn="l">
              <a:lnSpc>
                <a:spcPts val="4494"/>
              </a:lnSpc>
              <a:buAutoNum type="arabicPeriod"/>
            </a:pPr>
            <a:r>
              <a:rPr lang="en-US" sz="4200" b="1">
                <a:solidFill>
                  <a:srgbClr val="FFFFFF"/>
                </a:solidFill>
                <a:latin typeface="Poppins Bold"/>
                <a:ea typeface="Poppins Bold"/>
                <a:cs typeface="Poppins Bold"/>
                <a:sym typeface="Poppins Bold"/>
              </a:rPr>
              <a:t>Neural Networks Selection</a:t>
            </a:r>
          </a:p>
        </p:txBody>
      </p:sp>
      <p:sp>
        <p:nvSpPr>
          <p:cNvPr id="11" name="TextBox 11"/>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2" name="TextBox 12"/>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
        <p:nvSpPr>
          <p:cNvPr id="13" name="TextBox 13"/>
          <p:cNvSpPr txBox="1"/>
          <p:nvPr/>
        </p:nvSpPr>
        <p:spPr>
          <a:xfrm>
            <a:off x="1733550" y="2856108"/>
            <a:ext cx="4892226" cy="5984875"/>
          </a:xfrm>
          <a:prstGeom prst="rect">
            <a:avLst/>
          </a:prstGeom>
        </p:spPr>
        <p:txBody>
          <a:bodyPr lIns="0" tIns="0" rIns="0" bIns="0" rtlCol="0" anchor="t">
            <a:spAutoFit/>
          </a:bodyPr>
          <a:lstStyle/>
          <a:p>
            <a:pPr marL="604519" lvl="1" indent="-302260" algn="l">
              <a:lnSpc>
                <a:spcPts val="4759"/>
              </a:lnSpc>
              <a:buFont typeface="Arial"/>
              <a:buChar char="•"/>
            </a:pPr>
            <a:r>
              <a:rPr lang="en-US" sz="2799" b="1">
                <a:solidFill>
                  <a:srgbClr val="FFFFFF"/>
                </a:solidFill>
                <a:latin typeface="Poppins Bold"/>
                <a:ea typeface="Poppins Bold"/>
                <a:cs typeface="Poppins Bold"/>
                <a:sym typeface="Poppins Bold"/>
              </a:rPr>
              <a:t> Custom-CNN</a:t>
            </a:r>
          </a:p>
          <a:p>
            <a:pPr marL="604519" lvl="1" indent="-302260" algn="l">
              <a:lnSpc>
                <a:spcPts val="4759"/>
              </a:lnSpc>
              <a:buFont typeface="Arial"/>
              <a:buChar char="•"/>
            </a:pPr>
            <a:r>
              <a:rPr lang="en-US" sz="2799" b="1">
                <a:solidFill>
                  <a:srgbClr val="FFFFFF"/>
                </a:solidFill>
                <a:latin typeface="Poppins Bold"/>
                <a:ea typeface="Poppins Bold"/>
                <a:cs typeface="Poppins Bold"/>
                <a:sym typeface="Poppins Bold"/>
              </a:rPr>
              <a:t> Custom-MobileNetV2</a:t>
            </a:r>
          </a:p>
          <a:p>
            <a:pPr marL="604519" lvl="1" indent="-302260" algn="l">
              <a:lnSpc>
                <a:spcPts val="4759"/>
              </a:lnSpc>
              <a:buFont typeface="Arial"/>
              <a:buChar char="•"/>
            </a:pPr>
            <a:r>
              <a:rPr lang="en-US" sz="2799" b="1">
                <a:solidFill>
                  <a:srgbClr val="FFFFFF"/>
                </a:solidFill>
                <a:latin typeface="Poppins Bold"/>
                <a:ea typeface="Poppins Bold"/>
                <a:cs typeface="Poppins Bold"/>
                <a:sym typeface="Poppins Bold"/>
              </a:rPr>
              <a:t>Max Pooling (2,2)</a:t>
            </a:r>
          </a:p>
          <a:p>
            <a:pPr marL="604519" lvl="1" indent="-302260" algn="l">
              <a:lnSpc>
                <a:spcPts val="4759"/>
              </a:lnSpc>
              <a:buFont typeface="Arial"/>
              <a:buChar char="•"/>
            </a:pPr>
            <a:r>
              <a:rPr lang="en-US" sz="2799" b="1">
                <a:solidFill>
                  <a:srgbClr val="FFFFFF"/>
                </a:solidFill>
                <a:latin typeface="Poppins Bold"/>
                <a:ea typeface="Poppins Bold"/>
                <a:cs typeface="Poppins Bold"/>
                <a:sym typeface="Poppins Bold"/>
              </a:rPr>
              <a:t>Batch Normalization</a:t>
            </a:r>
          </a:p>
          <a:p>
            <a:pPr marL="604519" lvl="1" indent="-302260" algn="l">
              <a:lnSpc>
                <a:spcPts val="4759"/>
              </a:lnSpc>
              <a:buFont typeface="Arial"/>
              <a:buChar char="•"/>
            </a:pPr>
            <a:r>
              <a:rPr lang="en-US" sz="2799" b="1">
                <a:solidFill>
                  <a:srgbClr val="FFFFFF"/>
                </a:solidFill>
                <a:latin typeface="Poppins Bold"/>
                <a:ea typeface="Poppins Bold"/>
                <a:cs typeface="Poppins Bold"/>
                <a:sym typeface="Poppins Bold"/>
              </a:rPr>
              <a:t>Flatten Layer</a:t>
            </a:r>
          </a:p>
          <a:p>
            <a:pPr marL="604519" lvl="1" indent="-302260" algn="l">
              <a:lnSpc>
                <a:spcPts val="4759"/>
              </a:lnSpc>
              <a:buFont typeface="Arial"/>
              <a:buChar char="•"/>
            </a:pPr>
            <a:r>
              <a:rPr lang="en-US" sz="2799" b="1">
                <a:solidFill>
                  <a:srgbClr val="FFFFFF"/>
                </a:solidFill>
                <a:latin typeface="Poppins Bold"/>
                <a:ea typeface="Poppins Bold"/>
                <a:cs typeface="Poppins Bold"/>
                <a:sym typeface="Poppins Bold"/>
              </a:rPr>
              <a:t>ReLU Activation Function</a:t>
            </a:r>
          </a:p>
          <a:p>
            <a:pPr marL="604519" lvl="1" indent="-302260" algn="l">
              <a:lnSpc>
                <a:spcPts val="4759"/>
              </a:lnSpc>
              <a:buFont typeface="Arial"/>
              <a:buChar char="•"/>
            </a:pPr>
            <a:r>
              <a:rPr lang="en-US" sz="2799" b="1">
                <a:solidFill>
                  <a:srgbClr val="FFFFFF"/>
                </a:solidFill>
                <a:latin typeface="Poppins Bold"/>
                <a:ea typeface="Poppins Bold"/>
                <a:cs typeface="Poppins Bold"/>
                <a:sym typeface="Poppins Bold"/>
              </a:rPr>
              <a:t>SoftMax Activation Function</a:t>
            </a:r>
          </a:p>
          <a:p>
            <a:pPr marL="604519" lvl="1" indent="-302260" algn="l">
              <a:lnSpc>
                <a:spcPts val="4759"/>
              </a:lnSpc>
              <a:buFont typeface="Arial"/>
              <a:buChar char="•"/>
            </a:pPr>
            <a:r>
              <a:rPr lang="en-US" sz="2799" b="1">
                <a:solidFill>
                  <a:srgbClr val="FFFFFF"/>
                </a:solidFill>
                <a:latin typeface="Poppins Bold"/>
                <a:ea typeface="Poppins Bold"/>
                <a:cs typeface="Poppins Bold"/>
                <a:sym typeface="Poppins Bold"/>
              </a:rPr>
              <a:t>Dropout</a:t>
            </a:r>
          </a:p>
        </p:txBody>
      </p:sp>
      <p:sp>
        <p:nvSpPr>
          <p:cNvPr id="14" name="Freeform 14"/>
          <p:cNvSpPr/>
          <p:nvPr/>
        </p:nvSpPr>
        <p:spPr>
          <a:xfrm>
            <a:off x="7108018" y="1805691"/>
            <a:ext cx="9210566" cy="8139010"/>
          </a:xfrm>
          <a:custGeom>
            <a:avLst/>
            <a:gdLst/>
            <a:ahLst/>
            <a:cxnLst/>
            <a:rect l="l" t="t" r="r" b="b"/>
            <a:pathLst>
              <a:path w="9210566" h="8139010">
                <a:moveTo>
                  <a:pt x="0" y="0"/>
                </a:moveTo>
                <a:lnTo>
                  <a:pt x="9210566" y="0"/>
                </a:lnTo>
                <a:lnTo>
                  <a:pt x="9210566" y="8139009"/>
                </a:lnTo>
                <a:lnTo>
                  <a:pt x="0" y="8139009"/>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12</a:t>
              </a:r>
            </a:p>
          </p:txBody>
        </p:sp>
      </p:grpSp>
      <p:sp>
        <p:nvSpPr>
          <p:cNvPr id="10" name="TextBox 10"/>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1" name="TextBox 11"/>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
        <p:nvSpPr>
          <p:cNvPr id="12" name="TextBox 12"/>
          <p:cNvSpPr txBox="1"/>
          <p:nvPr/>
        </p:nvSpPr>
        <p:spPr>
          <a:xfrm>
            <a:off x="1589525" y="2742493"/>
            <a:ext cx="15424473" cy="1569720"/>
          </a:xfrm>
          <a:prstGeom prst="rect">
            <a:avLst/>
          </a:prstGeom>
        </p:spPr>
        <p:txBody>
          <a:bodyPr lIns="0" tIns="0" rIns="0" bIns="0" rtlCol="0" anchor="t">
            <a:spAutoFit/>
          </a:bodyPr>
          <a:lstStyle/>
          <a:p>
            <a:pPr algn="l">
              <a:lnSpc>
                <a:spcPts val="4199"/>
              </a:lnSpc>
            </a:pPr>
            <a:r>
              <a:rPr lang="en-US" sz="2799" b="1">
                <a:solidFill>
                  <a:srgbClr val="FFFFFF"/>
                </a:solidFill>
                <a:latin typeface="Poppins Bold"/>
                <a:ea typeface="Poppins Bold"/>
                <a:cs typeface="Poppins Bold"/>
                <a:sym typeface="Poppins Bold"/>
              </a:rPr>
              <a:t>Adam Optimizer</a:t>
            </a:r>
            <a:r>
              <a:rPr lang="en-US" sz="2799">
                <a:solidFill>
                  <a:srgbClr val="FFFFFF"/>
                </a:solidFill>
                <a:latin typeface="Poppins"/>
                <a:ea typeface="Poppins"/>
                <a:cs typeface="Poppins"/>
                <a:sym typeface="Poppins"/>
              </a:rPr>
              <a:t>: is an optimization technique used to adjust the learning rate during the training , it combines between the advantages of Root Mean Square Propagation (RMSProp), and the momentum. </a:t>
            </a:r>
          </a:p>
        </p:txBody>
      </p:sp>
      <p:sp>
        <p:nvSpPr>
          <p:cNvPr id="13" name="TextBox 13"/>
          <p:cNvSpPr txBox="1"/>
          <p:nvPr/>
        </p:nvSpPr>
        <p:spPr>
          <a:xfrm>
            <a:off x="1589525" y="5038725"/>
            <a:ext cx="15108949" cy="1569720"/>
          </a:xfrm>
          <a:prstGeom prst="rect">
            <a:avLst/>
          </a:prstGeom>
        </p:spPr>
        <p:txBody>
          <a:bodyPr lIns="0" tIns="0" rIns="0" bIns="0" rtlCol="0" anchor="t">
            <a:spAutoFit/>
          </a:bodyPr>
          <a:lstStyle/>
          <a:p>
            <a:pPr algn="l">
              <a:lnSpc>
                <a:spcPts val="4199"/>
              </a:lnSpc>
            </a:pPr>
            <a:r>
              <a:rPr lang="en-US" sz="2799" b="1">
                <a:solidFill>
                  <a:srgbClr val="FFFFFF"/>
                </a:solidFill>
                <a:latin typeface="Poppins Bold"/>
                <a:ea typeface="Poppins Bold"/>
                <a:cs typeface="Poppins Bold"/>
                <a:sym typeface="Poppins Bold"/>
              </a:rPr>
              <a:t>Categorical Cross Entropy Loss Function</a:t>
            </a:r>
            <a:r>
              <a:rPr lang="en-US" sz="2799">
                <a:solidFill>
                  <a:srgbClr val="FFFFFF"/>
                </a:solidFill>
                <a:latin typeface="Poppins"/>
                <a:ea typeface="Poppins"/>
                <a:cs typeface="Poppins"/>
                <a:sym typeface="Poppins"/>
              </a:rPr>
              <a:t>: categorical cross entropy loss function is used to calculate the loss by the models they are classifying, and it is used when we have more than two classes to classify (multi-classification problems). </a:t>
            </a:r>
          </a:p>
        </p:txBody>
      </p:sp>
      <p:sp>
        <p:nvSpPr>
          <p:cNvPr id="14" name="TextBox 14"/>
          <p:cNvSpPr txBox="1"/>
          <p:nvPr/>
        </p:nvSpPr>
        <p:spPr>
          <a:xfrm>
            <a:off x="1589525" y="7688580"/>
            <a:ext cx="15424473" cy="1569720"/>
          </a:xfrm>
          <a:prstGeom prst="rect">
            <a:avLst/>
          </a:prstGeom>
        </p:spPr>
        <p:txBody>
          <a:bodyPr lIns="0" tIns="0" rIns="0" bIns="0" rtlCol="0" anchor="t">
            <a:spAutoFit/>
          </a:bodyPr>
          <a:lstStyle/>
          <a:p>
            <a:pPr algn="l">
              <a:lnSpc>
                <a:spcPts val="4199"/>
              </a:lnSpc>
            </a:pPr>
            <a:r>
              <a:rPr lang="en-US" sz="2799" b="1">
                <a:solidFill>
                  <a:srgbClr val="FFFFFF"/>
                </a:solidFill>
                <a:latin typeface="Poppins Bold"/>
                <a:ea typeface="Poppins Bold"/>
                <a:cs typeface="Poppins Bold"/>
                <a:sym typeface="Poppins Bold"/>
              </a:rPr>
              <a:t>Accuracy: </a:t>
            </a:r>
            <a:r>
              <a:rPr lang="en-US" sz="2799">
                <a:solidFill>
                  <a:srgbClr val="FFFFFF"/>
                </a:solidFill>
                <a:latin typeface="Poppins"/>
                <a:ea typeface="Poppins"/>
                <a:cs typeface="Poppins"/>
                <a:sym typeface="Poppins"/>
              </a:rPr>
              <a:t>has been used as a performance metric, which is a measure of how often the model’s predictions are correct, and it is measured by dividing the number of correct predictions, by the total number of predictions. for both CNN and MobileNetV2.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13</a:t>
              </a:r>
            </a:p>
          </p:txBody>
        </p:sp>
      </p:grpSp>
      <p:sp>
        <p:nvSpPr>
          <p:cNvPr id="10" name="Freeform 10"/>
          <p:cNvSpPr/>
          <p:nvPr/>
        </p:nvSpPr>
        <p:spPr>
          <a:xfrm>
            <a:off x="441989" y="4149230"/>
            <a:ext cx="17446490" cy="4492471"/>
          </a:xfrm>
          <a:custGeom>
            <a:avLst/>
            <a:gdLst/>
            <a:ahLst/>
            <a:cxnLst/>
            <a:rect l="l" t="t" r="r" b="b"/>
            <a:pathLst>
              <a:path w="17446490" h="4492471">
                <a:moveTo>
                  <a:pt x="0" y="0"/>
                </a:moveTo>
                <a:lnTo>
                  <a:pt x="17446489" y="0"/>
                </a:lnTo>
                <a:lnTo>
                  <a:pt x="17446489" y="4492471"/>
                </a:lnTo>
                <a:lnTo>
                  <a:pt x="0" y="4492471"/>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2" name="TextBox 12"/>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
        <p:nvSpPr>
          <p:cNvPr id="13" name="TextBox 13"/>
          <p:cNvSpPr txBox="1"/>
          <p:nvPr/>
        </p:nvSpPr>
        <p:spPr>
          <a:xfrm>
            <a:off x="1028700" y="2107112"/>
            <a:ext cx="11269613" cy="612267"/>
          </a:xfrm>
          <a:prstGeom prst="rect">
            <a:avLst/>
          </a:prstGeom>
        </p:spPr>
        <p:txBody>
          <a:bodyPr lIns="0" tIns="0" rIns="0" bIns="0" rtlCol="0" anchor="t">
            <a:spAutoFit/>
          </a:bodyPr>
          <a:lstStyle/>
          <a:p>
            <a:pPr algn="l">
              <a:lnSpc>
                <a:spcPts val="4494"/>
              </a:lnSpc>
            </a:pPr>
            <a:r>
              <a:rPr lang="en-US" sz="4200" b="1">
                <a:solidFill>
                  <a:srgbClr val="FFFFFF"/>
                </a:solidFill>
                <a:latin typeface="Poppins Bold"/>
                <a:ea typeface="Poppins Bold"/>
                <a:cs typeface="Poppins Bold"/>
                <a:sym typeface="Poppins Bold"/>
              </a:rPr>
              <a:t>Results and Discussion</a:t>
            </a:r>
          </a:p>
        </p:txBody>
      </p:sp>
      <p:sp>
        <p:nvSpPr>
          <p:cNvPr id="14" name="TextBox 14"/>
          <p:cNvSpPr txBox="1"/>
          <p:nvPr/>
        </p:nvSpPr>
        <p:spPr>
          <a:xfrm>
            <a:off x="441989" y="3271829"/>
            <a:ext cx="15365200" cy="408178"/>
          </a:xfrm>
          <a:prstGeom prst="rect">
            <a:avLst/>
          </a:prstGeom>
        </p:spPr>
        <p:txBody>
          <a:bodyPr lIns="0" tIns="0" rIns="0" bIns="0" rtlCol="0" anchor="t">
            <a:spAutoFit/>
          </a:bodyPr>
          <a:lstStyle/>
          <a:p>
            <a:pPr algn="l">
              <a:lnSpc>
                <a:spcPts val="2995"/>
              </a:lnSpc>
            </a:pPr>
            <a:r>
              <a:rPr lang="en-US" sz="2799">
                <a:solidFill>
                  <a:srgbClr val="FFFFFF"/>
                </a:solidFill>
                <a:latin typeface="Poppins"/>
                <a:ea typeface="Poppins"/>
                <a:cs typeface="Poppins"/>
                <a:sym typeface="Poppins"/>
              </a:rPr>
              <a:t>MobileNetV2 Performance on 20, 40, and 80 epochs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14</a:t>
              </a:r>
            </a:p>
          </p:txBody>
        </p:sp>
      </p:grpSp>
      <p:sp>
        <p:nvSpPr>
          <p:cNvPr id="10" name="Freeform 10"/>
          <p:cNvSpPr/>
          <p:nvPr/>
        </p:nvSpPr>
        <p:spPr>
          <a:xfrm>
            <a:off x="441989" y="4020325"/>
            <a:ext cx="17331661" cy="4701213"/>
          </a:xfrm>
          <a:custGeom>
            <a:avLst/>
            <a:gdLst/>
            <a:ahLst/>
            <a:cxnLst/>
            <a:rect l="l" t="t" r="r" b="b"/>
            <a:pathLst>
              <a:path w="17331661" h="4701213">
                <a:moveTo>
                  <a:pt x="0" y="0"/>
                </a:moveTo>
                <a:lnTo>
                  <a:pt x="17331661" y="0"/>
                </a:lnTo>
                <a:lnTo>
                  <a:pt x="17331661" y="4701214"/>
                </a:lnTo>
                <a:lnTo>
                  <a:pt x="0" y="4701214"/>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2" name="TextBox 12"/>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
        <p:nvSpPr>
          <p:cNvPr id="13" name="TextBox 13"/>
          <p:cNvSpPr txBox="1"/>
          <p:nvPr/>
        </p:nvSpPr>
        <p:spPr>
          <a:xfrm>
            <a:off x="1028700" y="2107112"/>
            <a:ext cx="11269613" cy="612267"/>
          </a:xfrm>
          <a:prstGeom prst="rect">
            <a:avLst/>
          </a:prstGeom>
        </p:spPr>
        <p:txBody>
          <a:bodyPr lIns="0" tIns="0" rIns="0" bIns="0" rtlCol="0" anchor="t">
            <a:spAutoFit/>
          </a:bodyPr>
          <a:lstStyle/>
          <a:p>
            <a:pPr algn="l">
              <a:lnSpc>
                <a:spcPts val="4494"/>
              </a:lnSpc>
            </a:pPr>
            <a:r>
              <a:rPr lang="en-US" sz="4200" b="1">
                <a:solidFill>
                  <a:srgbClr val="FFFFFF"/>
                </a:solidFill>
                <a:latin typeface="Poppins Bold"/>
                <a:ea typeface="Poppins Bold"/>
                <a:cs typeface="Poppins Bold"/>
                <a:sym typeface="Poppins Bold"/>
              </a:rPr>
              <a:t>Results and Discussion</a:t>
            </a:r>
          </a:p>
        </p:txBody>
      </p:sp>
      <p:sp>
        <p:nvSpPr>
          <p:cNvPr id="14" name="TextBox 14"/>
          <p:cNvSpPr txBox="1"/>
          <p:nvPr/>
        </p:nvSpPr>
        <p:spPr>
          <a:xfrm>
            <a:off x="441989" y="3271829"/>
            <a:ext cx="15365200" cy="408178"/>
          </a:xfrm>
          <a:prstGeom prst="rect">
            <a:avLst/>
          </a:prstGeom>
        </p:spPr>
        <p:txBody>
          <a:bodyPr lIns="0" tIns="0" rIns="0" bIns="0" rtlCol="0" anchor="t">
            <a:spAutoFit/>
          </a:bodyPr>
          <a:lstStyle/>
          <a:p>
            <a:pPr algn="l">
              <a:lnSpc>
                <a:spcPts val="2995"/>
              </a:lnSpc>
            </a:pPr>
            <a:r>
              <a:rPr lang="en-US" sz="2799">
                <a:solidFill>
                  <a:srgbClr val="FFFFFF"/>
                </a:solidFill>
                <a:latin typeface="Poppins"/>
                <a:ea typeface="Poppins"/>
                <a:cs typeface="Poppins"/>
                <a:sym typeface="Poppins"/>
              </a:rPr>
              <a:t>CNN Performance on 20, 40, and 80 epochs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15</a:t>
              </a:r>
            </a:p>
          </p:txBody>
        </p:sp>
      </p:grpSp>
      <p:sp>
        <p:nvSpPr>
          <p:cNvPr id="10" name="Freeform 10"/>
          <p:cNvSpPr/>
          <p:nvPr/>
        </p:nvSpPr>
        <p:spPr>
          <a:xfrm>
            <a:off x="1776404" y="4449857"/>
            <a:ext cx="14430523" cy="4347195"/>
          </a:xfrm>
          <a:custGeom>
            <a:avLst/>
            <a:gdLst/>
            <a:ahLst/>
            <a:cxnLst/>
            <a:rect l="l" t="t" r="r" b="b"/>
            <a:pathLst>
              <a:path w="14430523" h="4347195">
                <a:moveTo>
                  <a:pt x="0" y="0"/>
                </a:moveTo>
                <a:lnTo>
                  <a:pt x="14430524" y="0"/>
                </a:lnTo>
                <a:lnTo>
                  <a:pt x="14430524" y="4347195"/>
                </a:lnTo>
                <a:lnTo>
                  <a:pt x="0" y="4347195"/>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2" name="TextBox 12"/>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
        <p:nvSpPr>
          <p:cNvPr id="13" name="TextBox 13"/>
          <p:cNvSpPr txBox="1"/>
          <p:nvPr/>
        </p:nvSpPr>
        <p:spPr>
          <a:xfrm>
            <a:off x="1028700" y="2107112"/>
            <a:ext cx="11269613" cy="612267"/>
          </a:xfrm>
          <a:prstGeom prst="rect">
            <a:avLst/>
          </a:prstGeom>
        </p:spPr>
        <p:txBody>
          <a:bodyPr lIns="0" tIns="0" rIns="0" bIns="0" rtlCol="0" anchor="t">
            <a:spAutoFit/>
          </a:bodyPr>
          <a:lstStyle/>
          <a:p>
            <a:pPr algn="l">
              <a:lnSpc>
                <a:spcPts val="4494"/>
              </a:lnSpc>
            </a:pPr>
            <a:r>
              <a:rPr lang="en-US" sz="4200" b="1">
                <a:solidFill>
                  <a:srgbClr val="FFFFFF"/>
                </a:solidFill>
                <a:latin typeface="Poppins Bold"/>
                <a:ea typeface="Poppins Bold"/>
                <a:cs typeface="Poppins Bold"/>
                <a:sym typeface="Poppins Bold"/>
              </a:rPr>
              <a:t>Results and Discussion</a:t>
            </a:r>
          </a:p>
        </p:txBody>
      </p:sp>
      <p:sp>
        <p:nvSpPr>
          <p:cNvPr id="14" name="TextBox 14"/>
          <p:cNvSpPr txBox="1"/>
          <p:nvPr/>
        </p:nvSpPr>
        <p:spPr>
          <a:xfrm>
            <a:off x="1028700" y="3127279"/>
            <a:ext cx="15365200" cy="779653"/>
          </a:xfrm>
          <a:prstGeom prst="rect">
            <a:avLst/>
          </a:prstGeom>
        </p:spPr>
        <p:txBody>
          <a:bodyPr lIns="0" tIns="0" rIns="0" bIns="0" rtlCol="0" anchor="t">
            <a:spAutoFit/>
          </a:bodyPr>
          <a:lstStyle/>
          <a:p>
            <a:pPr algn="l">
              <a:lnSpc>
                <a:spcPts val="2995"/>
              </a:lnSpc>
            </a:pPr>
            <a:r>
              <a:rPr lang="en-US" sz="2799">
                <a:solidFill>
                  <a:srgbClr val="FFFFFF"/>
                </a:solidFill>
                <a:latin typeface="Poppins"/>
                <a:ea typeface="Poppins"/>
                <a:cs typeface="Poppins"/>
                <a:sym typeface="Poppins"/>
              </a:rPr>
              <a:t>Overall results for the accuracies, training loss, and testing loss for both CNN and MobileNetV2: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488140" y="2792233"/>
            <a:ext cx="9862709" cy="1714344"/>
          </a:xfrm>
          <a:prstGeom prst="rect">
            <a:avLst/>
          </a:prstGeom>
        </p:spPr>
        <p:txBody>
          <a:bodyPr lIns="0" tIns="0" rIns="0" bIns="0" rtlCol="0" anchor="t">
            <a:spAutoFit/>
          </a:bodyPr>
          <a:lstStyle/>
          <a:p>
            <a:pPr algn="l">
              <a:lnSpc>
                <a:spcPts val="12336"/>
              </a:lnSpc>
            </a:pPr>
            <a:r>
              <a:rPr lang="en-US" sz="11529" b="1">
                <a:solidFill>
                  <a:srgbClr val="FFFFFF"/>
                </a:solidFill>
                <a:latin typeface="Poppins Bold"/>
                <a:ea typeface="Poppins Bold"/>
                <a:cs typeface="Poppins Bold"/>
                <a:sym typeface="Poppins Bold"/>
              </a:rPr>
              <a:t>Thank You</a:t>
            </a:r>
          </a:p>
        </p:txBody>
      </p:sp>
      <p:sp>
        <p:nvSpPr>
          <p:cNvPr id="3" name="Freeform 3"/>
          <p:cNvSpPr/>
          <p:nvPr/>
        </p:nvSpPr>
        <p:spPr>
          <a:xfrm>
            <a:off x="-1235503" y="2272178"/>
            <a:ext cx="5447285" cy="891374"/>
          </a:xfrm>
          <a:custGeom>
            <a:avLst/>
            <a:gdLst/>
            <a:ahLst/>
            <a:cxnLst/>
            <a:rect l="l" t="t" r="r" b="b"/>
            <a:pathLst>
              <a:path w="5447285" h="891374">
                <a:moveTo>
                  <a:pt x="0" y="0"/>
                </a:moveTo>
                <a:lnTo>
                  <a:pt x="5447286" y="0"/>
                </a:lnTo>
                <a:lnTo>
                  <a:pt x="5447286" y="891373"/>
                </a:lnTo>
                <a:lnTo>
                  <a:pt x="0" y="89137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488140" y="4382751"/>
            <a:ext cx="7509483" cy="473075"/>
          </a:xfrm>
          <a:prstGeom prst="rect">
            <a:avLst/>
          </a:prstGeom>
        </p:spPr>
        <p:txBody>
          <a:bodyPr lIns="0" tIns="0" rIns="0" bIns="0" rtlCol="0" anchor="t">
            <a:spAutoFit/>
          </a:bodyPr>
          <a:lstStyle/>
          <a:p>
            <a:pPr algn="l">
              <a:lnSpc>
                <a:spcPts val="3910"/>
              </a:lnSpc>
            </a:pPr>
            <a:r>
              <a:rPr lang="en-US" sz="2300" spc="1311">
                <a:solidFill>
                  <a:srgbClr val="FFFFFF"/>
                </a:solidFill>
                <a:latin typeface="Poppins"/>
                <a:ea typeface="Poppins"/>
                <a:cs typeface="Poppins"/>
                <a:sym typeface="Poppins"/>
              </a:rPr>
              <a:t>FOR YOUR ATTENTION</a:t>
            </a:r>
          </a:p>
        </p:txBody>
      </p:sp>
      <p:sp>
        <p:nvSpPr>
          <p:cNvPr id="5" name="TextBox 5"/>
          <p:cNvSpPr txBox="1"/>
          <p:nvPr/>
        </p:nvSpPr>
        <p:spPr>
          <a:xfrm>
            <a:off x="1488140" y="5185627"/>
            <a:ext cx="7509483" cy="473075"/>
          </a:xfrm>
          <a:prstGeom prst="rect">
            <a:avLst/>
          </a:prstGeom>
        </p:spPr>
        <p:txBody>
          <a:bodyPr lIns="0" tIns="0" rIns="0" bIns="0" rtlCol="0" anchor="t">
            <a:spAutoFit/>
          </a:bodyPr>
          <a:lstStyle/>
          <a:p>
            <a:pPr algn="l">
              <a:lnSpc>
                <a:spcPts val="3910"/>
              </a:lnSpc>
            </a:pPr>
            <a:r>
              <a:rPr lang="en-US" sz="2300" spc="1311">
                <a:solidFill>
                  <a:srgbClr val="FFFFFF"/>
                </a:solidFill>
                <a:latin typeface="Poppins"/>
                <a:ea typeface="Poppins"/>
                <a:cs typeface="Poppins"/>
                <a:sym typeface="Poppins"/>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477552" y="2155331"/>
            <a:ext cx="5246370" cy="5246370"/>
            <a:chOff x="0" y="0"/>
            <a:chExt cx="739505" cy="739505"/>
          </a:xfrm>
        </p:grpSpPr>
        <p:sp>
          <p:nvSpPr>
            <p:cNvPr id="3" name="Freeform 3"/>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txBody>
            <a:bodyPr/>
            <a:lstStyle/>
            <a:p>
              <a:endParaRPr lang="en-US"/>
            </a:p>
          </p:txBody>
        </p:sp>
        <p:sp>
          <p:nvSpPr>
            <p:cNvPr id="4" name="TextBox 4"/>
            <p:cNvSpPr txBox="1"/>
            <p:nvPr/>
          </p:nvSpPr>
          <p:spPr>
            <a:xfrm>
              <a:off x="0" y="-57150"/>
              <a:ext cx="739505" cy="7966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316070" y="6528824"/>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28700" y="5143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8" name="TextBox 8"/>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17259300" y="9409113"/>
            <a:ext cx="1028700" cy="877887"/>
            <a:chOff x="0" y="0"/>
            <a:chExt cx="270933" cy="231213"/>
          </a:xfrm>
        </p:grpSpPr>
        <p:sp>
          <p:nvSpPr>
            <p:cNvPr id="12" name="Freeform 12"/>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13" name="TextBox 13"/>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2</a:t>
              </a:r>
            </a:p>
          </p:txBody>
        </p:sp>
      </p:grpSp>
      <p:sp>
        <p:nvSpPr>
          <p:cNvPr id="14" name="Freeform 14"/>
          <p:cNvSpPr/>
          <p:nvPr/>
        </p:nvSpPr>
        <p:spPr>
          <a:xfrm>
            <a:off x="12117992" y="2734048"/>
            <a:ext cx="4088936" cy="4088936"/>
          </a:xfrm>
          <a:custGeom>
            <a:avLst/>
            <a:gdLst/>
            <a:ahLst/>
            <a:cxnLst/>
            <a:rect l="l" t="t" r="r" b="b"/>
            <a:pathLst>
              <a:path w="4088936" h="4088936">
                <a:moveTo>
                  <a:pt x="0" y="0"/>
                </a:moveTo>
                <a:lnTo>
                  <a:pt x="4088936" y="0"/>
                </a:lnTo>
                <a:lnTo>
                  <a:pt x="4088936" y="4088936"/>
                </a:lnTo>
                <a:lnTo>
                  <a:pt x="0" y="4088936"/>
                </a:lnTo>
                <a:lnTo>
                  <a:pt x="0" y="0"/>
                </a:lnTo>
                <a:close/>
              </a:path>
            </a:pathLst>
          </a:custGeom>
          <a:blipFill>
            <a:blip r:embed="rId8"/>
            <a:stretch>
              <a:fillRect/>
            </a:stretch>
          </a:blipFill>
        </p:spPr>
        <p:txBody>
          <a:bodyPr/>
          <a:lstStyle/>
          <a:p>
            <a:endParaRPr lang="en-US"/>
          </a:p>
        </p:txBody>
      </p:sp>
      <p:sp>
        <p:nvSpPr>
          <p:cNvPr id="15" name="TextBox 15"/>
          <p:cNvSpPr txBox="1"/>
          <p:nvPr/>
        </p:nvSpPr>
        <p:spPr>
          <a:xfrm>
            <a:off x="1028700" y="2174381"/>
            <a:ext cx="11269613" cy="612267"/>
          </a:xfrm>
          <a:prstGeom prst="rect">
            <a:avLst/>
          </a:prstGeom>
        </p:spPr>
        <p:txBody>
          <a:bodyPr lIns="0" tIns="0" rIns="0" bIns="0" rtlCol="0" anchor="t">
            <a:spAutoFit/>
          </a:bodyPr>
          <a:lstStyle/>
          <a:p>
            <a:pPr algn="l">
              <a:lnSpc>
                <a:spcPts val="4494"/>
              </a:lnSpc>
            </a:pPr>
            <a:r>
              <a:rPr lang="en-US" sz="4200" b="1">
                <a:solidFill>
                  <a:srgbClr val="FFFFFF"/>
                </a:solidFill>
                <a:latin typeface="Poppins Bold"/>
                <a:ea typeface="Poppins Bold"/>
                <a:cs typeface="Poppins Bold"/>
                <a:sym typeface="Poppins Bold"/>
              </a:rPr>
              <a:t>Presentation Outline</a:t>
            </a:r>
          </a:p>
        </p:txBody>
      </p:sp>
      <p:sp>
        <p:nvSpPr>
          <p:cNvPr id="16" name="TextBox 16"/>
          <p:cNvSpPr txBox="1"/>
          <p:nvPr/>
        </p:nvSpPr>
        <p:spPr>
          <a:xfrm>
            <a:off x="1028700" y="3186698"/>
            <a:ext cx="9734655" cy="4610100"/>
          </a:xfrm>
          <a:prstGeom prst="rect">
            <a:avLst/>
          </a:prstGeom>
        </p:spPr>
        <p:txBody>
          <a:bodyPr lIns="0" tIns="0" rIns="0" bIns="0" rtlCol="0" anchor="t">
            <a:spAutoFit/>
          </a:bodyPr>
          <a:lstStyle/>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Introduction</a:t>
            </a:r>
          </a:p>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Problem Statement</a:t>
            </a:r>
          </a:p>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Solution Approach and Methodology</a:t>
            </a:r>
          </a:p>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Results and Evaluation</a:t>
            </a:r>
          </a:p>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Conclusion</a:t>
            </a:r>
          </a:p>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Future Work</a:t>
            </a:r>
          </a:p>
        </p:txBody>
      </p:sp>
      <p:sp>
        <p:nvSpPr>
          <p:cNvPr id="17" name="TextBox 17"/>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8" name="TextBox 18"/>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539275" y="2786648"/>
            <a:ext cx="5246370" cy="5246370"/>
            <a:chOff x="0" y="0"/>
            <a:chExt cx="739505" cy="739505"/>
          </a:xfrm>
        </p:grpSpPr>
        <p:sp>
          <p:nvSpPr>
            <p:cNvPr id="3" name="Freeform 3"/>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txBody>
            <a:bodyPr/>
            <a:lstStyle/>
            <a:p>
              <a:endParaRPr lang="en-US"/>
            </a:p>
          </p:txBody>
        </p:sp>
        <p:sp>
          <p:nvSpPr>
            <p:cNvPr id="4" name="TextBox 4"/>
            <p:cNvSpPr txBox="1"/>
            <p:nvPr/>
          </p:nvSpPr>
          <p:spPr>
            <a:xfrm>
              <a:off x="0" y="-57150"/>
              <a:ext cx="739505" cy="79665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514350"/>
            <a:ext cx="16230600" cy="1028700"/>
            <a:chOff x="0" y="0"/>
            <a:chExt cx="2287793" cy="145001"/>
          </a:xfrm>
        </p:grpSpPr>
        <p:sp>
          <p:nvSpPr>
            <p:cNvPr id="6" name="Freeform 6"/>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7" name="TextBox 7"/>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17259300" y="9409113"/>
            <a:ext cx="1028700" cy="877887"/>
            <a:chOff x="0" y="0"/>
            <a:chExt cx="270933" cy="231213"/>
          </a:xfrm>
        </p:grpSpPr>
        <p:sp>
          <p:nvSpPr>
            <p:cNvPr id="11" name="Freeform 11"/>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12" name="TextBox 12"/>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3</a:t>
              </a:r>
            </a:p>
          </p:txBody>
        </p:sp>
      </p:grpSp>
      <p:sp>
        <p:nvSpPr>
          <p:cNvPr id="13" name="Freeform 13"/>
          <p:cNvSpPr/>
          <p:nvPr/>
        </p:nvSpPr>
        <p:spPr>
          <a:xfrm>
            <a:off x="12117992" y="3365365"/>
            <a:ext cx="4088936" cy="4088936"/>
          </a:xfrm>
          <a:custGeom>
            <a:avLst/>
            <a:gdLst/>
            <a:ahLst/>
            <a:cxnLst/>
            <a:rect l="l" t="t" r="r" b="b"/>
            <a:pathLst>
              <a:path w="4088936" h="4088936">
                <a:moveTo>
                  <a:pt x="0" y="0"/>
                </a:moveTo>
                <a:lnTo>
                  <a:pt x="4088936" y="0"/>
                </a:lnTo>
                <a:lnTo>
                  <a:pt x="4088936" y="4088936"/>
                </a:lnTo>
                <a:lnTo>
                  <a:pt x="0" y="4088936"/>
                </a:lnTo>
                <a:lnTo>
                  <a:pt x="0" y="0"/>
                </a:lnTo>
                <a:close/>
              </a:path>
            </a:pathLst>
          </a:custGeom>
          <a:blipFill>
            <a:blip r:embed="rId6"/>
            <a:stretch>
              <a:fillRect/>
            </a:stretch>
          </a:blipFill>
        </p:spPr>
        <p:txBody>
          <a:bodyPr/>
          <a:lstStyle/>
          <a:p>
            <a:endParaRPr lang="en-US"/>
          </a:p>
        </p:txBody>
      </p:sp>
      <p:sp>
        <p:nvSpPr>
          <p:cNvPr id="14" name="TextBox 14"/>
          <p:cNvSpPr txBox="1"/>
          <p:nvPr/>
        </p:nvSpPr>
        <p:spPr>
          <a:xfrm>
            <a:off x="1028700" y="2174381"/>
            <a:ext cx="11269613" cy="612267"/>
          </a:xfrm>
          <a:prstGeom prst="rect">
            <a:avLst/>
          </a:prstGeom>
        </p:spPr>
        <p:txBody>
          <a:bodyPr lIns="0" tIns="0" rIns="0" bIns="0" rtlCol="0" anchor="t">
            <a:spAutoFit/>
          </a:bodyPr>
          <a:lstStyle/>
          <a:p>
            <a:pPr algn="l">
              <a:lnSpc>
                <a:spcPts val="4494"/>
              </a:lnSpc>
            </a:pPr>
            <a:r>
              <a:rPr lang="en-US" sz="4200" b="1">
                <a:solidFill>
                  <a:srgbClr val="FFFFFF"/>
                </a:solidFill>
                <a:latin typeface="Poppins Bold"/>
                <a:ea typeface="Poppins Bold"/>
                <a:cs typeface="Poppins Bold"/>
                <a:sym typeface="Poppins Bold"/>
              </a:rPr>
              <a:t>Introduction</a:t>
            </a:r>
          </a:p>
        </p:txBody>
      </p:sp>
      <p:sp>
        <p:nvSpPr>
          <p:cNvPr id="15" name="TextBox 15"/>
          <p:cNvSpPr txBox="1"/>
          <p:nvPr/>
        </p:nvSpPr>
        <p:spPr>
          <a:xfrm>
            <a:off x="1028700" y="3078375"/>
            <a:ext cx="9734655" cy="5384800"/>
          </a:xfrm>
          <a:prstGeom prst="rect">
            <a:avLst/>
          </a:prstGeom>
        </p:spPr>
        <p:txBody>
          <a:bodyPr lIns="0" tIns="0" rIns="0" bIns="0" rtlCol="0" anchor="t">
            <a:spAutoFit/>
          </a:bodyPr>
          <a:lstStyle/>
          <a:p>
            <a:pPr algn="just">
              <a:lnSpc>
                <a:spcPts val="4759"/>
              </a:lnSpc>
            </a:pPr>
            <a:r>
              <a:rPr lang="en-US" sz="2799">
                <a:solidFill>
                  <a:srgbClr val="FFFFFF"/>
                </a:solidFill>
                <a:latin typeface="Poppins"/>
                <a:ea typeface="Poppins"/>
                <a:cs typeface="Poppins"/>
                <a:sym typeface="Poppins"/>
              </a:rPr>
              <a:t>Glaucoma is one of the well-known Retinal diseases that happen due to factors that lead to irreversible sight loss. It occurs when the fluids of the eye do not drain correctly, consequently, that leads to eyeball pressure. There is an optic nerve connected in between their eye and the brain, which will be affected by this pressure. Approximately 3.6 million people might be affected with blindness because of glaucoma.</a:t>
            </a:r>
          </a:p>
        </p:txBody>
      </p:sp>
      <p:sp>
        <p:nvSpPr>
          <p:cNvPr id="16" name="TextBox 16"/>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7" name="TextBox 17"/>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4</a:t>
              </a:r>
            </a:p>
          </p:txBody>
        </p:sp>
      </p:grpSp>
      <p:sp>
        <p:nvSpPr>
          <p:cNvPr id="10" name="Freeform 10"/>
          <p:cNvSpPr/>
          <p:nvPr/>
        </p:nvSpPr>
        <p:spPr>
          <a:xfrm>
            <a:off x="4164966" y="1746022"/>
            <a:ext cx="9958067" cy="7864610"/>
          </a:xfrm>
          <a:custGeom>
            <a:avLst/>
            <a:gdLst/>
            <a:ahLst/>
            <a:cxnLst/>
            <a:rect l="l" t="t" r="r" b="b"/>
            <a:pathLst>
              <a:path w="9958067" h="7864610">
                <a:moveTo>
                  <a:pt x="0" y="0"/>
                </a:moveTo>
                <a:lnTo>
                  <a:pt x="9958068" y="0"/>
                </a:lnTo>
                <a:lnTo>
                  <a:pt x="9958068" y="7864610"/>
                </a:lnTo>
                <a:lnTo>
                  <a:pt x="0" y="7864610"/>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2" name="TextBox 12"/>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5</a:t>
              </a:r>
            </a:p>
          </p:txBody>
        </p:sp>
      </p:grpSp>
      <p:sp>
        <p:nvSpPr>
          <p:cNvPr id="10" name="Freeform 10"/>
          <p:cNvSpPr/>
          <p:nvPr/>
        </p:nvSpPr>
        <p:spPr>
          <a:xfrm>
            <a:off x="3083264" y="2110750"/>
            <a:ext cx="12163938" cy="7298363"/>
          </a:xfrm>
          <a:custGeom>
            <a:avLst/>
            <a:gdLst/>
            <a:ahLst/>
            <a:cxnLst/>
            <a:rect l="l" t="t" r="r" b="b"/>
            <a:pathLst>
              <a:path w="12163938" h="7298363">
                <a:moveTo>
                  <a:pt x="0" y="0"/>
                </a:moveTo>
                <a:lnTo>
                  <a:pt x="12163939" y="0"/>
                </a:lnTo>
                <a:lnTo>
                  <a:pt x="12163939" y="7298363"/>
                </a:lnTo>
                <a:lnTo>
                  <a:pt x="0" y="7298363"/>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2" name="TextBox 12"/>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6</a:t>
              </a:r>
            </a:p>
          </p:txBody>
        </p:sp>
      </p:grpSp>
      <p:sp>
        <p:nvSpPr>
          <p:cNvPr id="10" name="Freeform 10"/>
          <p:cNvSpPr/>
          <p:nvPr/>
        </p:nvSpPr>
        <p:spPr>
          <a:xfrm>
            <a:off x="7547692" y="6216496"/>
            <a:ext cx="3192617" cy="3192617"/>
          </a:xfrm>
          <a:custGeom>
            <a:avLst/>
            <a:gdLst/>
            <a:ahLst/>
            <a:cxnLst/>
            <a:rect l="l" t="t" r="r" b="b"/>
            <a:pathLst>
              <a:path w="3192617" h="3192617">
                <a:moveTo>
                  <a:pt x="0" y="0"/>
                </a:moveTo>
                <a:lnTo>
                  <a:pt x="3192616" y="0"/>
                </a:lnTo>
                <a:lnTo>
                  <a:pt x="3192616" y="3192617"/>
                </a:lnTo>
                <a:lnTo>
                  <a:pt x="0" y="31926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028700" y="1962562"/>
            <a:ext cx="11269613" cy="612267"/>
          </a:xfrm>
          <a:prstGeom prst="rect">
            <a:avLst/>
          </a:prstGeom>
        </p:spPr>
        <p:txBody>
          <a:bodyPr lIns="0" tIns="0" rIns="0" bIns="0" rtlCol="0" anchor="t">
            <a:spAutoFit/>
          </a:bodyPr>
          <a:lstStyle/>
          <a:p>
            <a:pPr algn="l">
              <a:lnSpc>
                <a:spcPts val="4494"/>
              </a:lnSpc>
            </a:pPr>
            <a:r>
              <a:rPr lang="en-US" sz="4200" b="1">
                <a:solidFill>
                  <a:srgbClr val="FFFFFF"/>
                </a:solidFill>
                <a:latin typeface="Poppins Bold"/>
                <a:ea typeface="Poppins Bold"/>
                <a:cs typeface="Poppins Bold"/>
                <a:sym typeface="Poppins Bold"/>
              </a:rPr>
              <a:t>Problem Statement</a:t>
            </a:r>
          </a:p>
        </p:txBody>
      </p:sp>
      <p:sp>
        <p:nvSpPr>
          <p:cNvPr id="12" name="TextBox 12"/>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3" name="TextBox 13"/>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grpSp>
        <p:nvGrpSpPr>
          <p:cNvPr id="14" name="Group 14"/>
          <p:cNvGrpSpPr/>
          <p:nvPr/>
        </p:nvGrpSpPr>
        <p:grpSpPr>
          <a:xfrm>
            <a:off x="1028700" y="3355879"/>
            <a:ext cx="4871720" cy="2454880"/>
            <a:chOff x="0" y="0"/>
            <a:chExt cx="1283087" cy="646553"/>
          </a:xfrm>
        </p:grpSpPr>
        <p:sp>
          <p:nvSpPr>
            <p:cNvPr id="15" name="Freeform 15"/>
            <p:cNvSpPr/>
            <p:nvPr/>
          </p:nvSpPr>
          <p:spPr>
            <a:xfrm>
              <a:off x="0" y="0"/>
              <a:ext cx="1283087" cy="646553"/>
            </a:xfrm>
            <a:custGeom>
              <a:avLst/>
              <a:gdLst/>
              <a:ahLst/>
              <a:cxnLst/>
              <a:rect l="l" t="t" r="r" b="b"/>
              <a:pathLst>
                <a:path w="1283087" h="646553">
                  <a:moveTo>
                    <a:pt x="81047" y="0"/>
                  </a:moveTo>
                  <a:lnTo>
                    <a:pt x="1202040" y="0"/>
                  </a:lnTo>
                  <a:cubicBezTo>
                    <a:pt x="1246801" y="0"/>
                    <a:pt x="1283087" y="36286"/>
                    <a:pt x="1283087" y="81047"/>
                  </a:cubicBezTo>
                  <a:lnTo>
                    <a:pt x="1283087" y="565506"/>
                  </a:lnTo>
                  <a:cubicBezTo>
                    <a:pt x="1283087" y="587001"/>
                    <a:pt x="1274548" y="607615"/>
                    <a:pt x="1259349" y="622815"/>
                  </a:cubicBezTo>
                  <a:cubicBezTo>
                    <a:pt x="1244149" y="638014"/>
                    <a:pt x="1223535" y="646553"/>
                    <a:pt x="1202040" y="646553"/>
                  </a:cubicBezTo>
                  <a:lnTo>
                    <a:pt x="81047" y="646553"/>
                  </a:lnTo>
                  <a:cubicBezTo>
                    <a:pt x="59552" y="646553"/>
                    <a:pt x="38937" y="638014"/>
                    <a:pt x="23738" y="622815"/>
                  </a:cubicBezTo>
                  <a:cubicBezTo>
                    <a:pt x="8539" y="607615"/>
                    <a:pt x="0" y="587001"/>
                    <a:pt x="0" y="565506"/>
                  </a:cubicBezTo>
                  <a:lnTo>
                    <a:pt x="0" y="81047"/>
                  </a:lnTo>
                  <a:cubicBezTo>
                    <a:pt x="0" y="59552"/>
                    <a:pt x="8539" y="38937"/>
                    <a:pt x="23738" y="23738"/>
                  </a:cubicBezTo>
                  <a:cubicBezTo>
                    <a:pt x="38937" y="8539"/>
                    <a:pt x="59552" y="0"/>
                    <a:pt x="81047" y="0"/>
                  </a:cubicBezTo>
                  <a:close/>
                </a:path>
              </a:pathLst>
            </a:custGeom>
            <a:solidFill>
              <a:srgbClr val="71B8D4"/>
            </a:solidFill>
          </p:spPr>
          <p:txBody>
            <a:bodyPr/>
            <a:lstStyle/>
            <a:p>
              <a:endParaRPr lang="en-US"/>
            </a:p>
          </p:txBody>
        </p:sp>
        <p:sp>
          <p:nvSpPr>
            <p:cNvPr id="16" name="TextBox 16"/>
            <p:cNvSpPr txBox="1"/>
            <p:nvPr/>
          </p:nvSpPr>
          <p:spPr>
            <a:xfrm>
              <a:off x="0" y="-85725"/>
              <a:ext cx="1283087" cy="732278"/>
            </a:xfrm>
            <a:prstGeom prst="rect">
              <a:avLst/>
            </a:prstGeom>
          </p:spPr>
          <p:txBody>
            <a:bodyPr lIns="50800" tIns="50800" rIns="50800" bIns="50800" rtlCol="0" anchor="ctr"/>
            <a:lstStyle/>
            <a:p>
              <a:pPr algn="ctr">
                <a:lnSpc>
                  <a:spcPts val="3919"/>
                </a:lnSpc>
              </a:pPr>
              <a:r>
                <a:rPr lang="en-US" sz="2799">
                  <a:solidFill>
                    <a:srgbClr val="000000"/>
                  </a:solidFill>
                  <a:latin typeface="Poppins"/>
                  <a:ea typeface="Poppins"/>
                  <a:cs typeface="Poppins"/>
                  <a:sym typeface="Poppins"/>
                </a:rPr>
                <a:t>Weak AI Models for predicting Multi-classification types of Glaucoma</a:t>
              </a:r>
            </a:p>
          </p:txBody>
        </p:sp>
      </p:grpSp>
      <p:grpSp>
        <p:nvGrpSpPr>
          <p:cNvPr id="17" name="Group 17"/>
          <p:cNvGrpSpPr/>
          <p:nvPr/>
        </p:nvGrpSpPr>
        <p:grpSpPr>
          <a:xfrm>
            <a:off x="6729374" y="3355879"/>
            <a:ext cx="4871720" cy="2454880"/>
            <a:chOff x="0" y="0"/>
            <a:chExt cx="1283087" cy="646553"/>
          </a:xfrm>
        </p:grpSpPr>
        <p:sp>
          <p:nvSpPr>
            <p:cNvPr id="18" name="Freeform 18"/>
            <p:cNvSpPr/>
            <p:nvPr/>
          </p:nvSpPr>
          <p:spPr>
            <a:xfrm>
              <a:off x="0" y="0"/>
              <a:ext cx="1283087" cy="646553"/>
            </a:xfrm>
            <a:custGeom>
              <a:avLst/>
              <a:gdLst/>
              <a:ahLst/>
              <a:cxnLst/>
              <a:rect l="l" t="t" r="r" b="b"/>
              <a:pathLst>
                <a:path w="1283087" h="646553">
                  <a:moveTo>
                    <a:pt x="81047" y="0"/>
                  </a:moveTo>
                  <a:lnTo>
                    <a:pt x="1202040" y="0"/>
                  </a:lnTo>
                  <a:cubicBezTo>
                    <a:pt x="1246801" y="0"/>
                    <a:pt x="1283087" y="36286"/>
                    <a:pt x="1283087" y="81047"/>
                  </a:cubicBezTo>
                  <a:lnTo>
                    <a:pt x="1283087" y="565506"/>
                  </a:lnTo>
                  <a:cubicBezTo>
                    <a:pt x="1283087" y="587001"/>
                    <a:pt x="1274548" y="607615"/>
                    <a:pt x="1259349" y="622815"/>
                  </a:cubicBezTo>
                  <a:cubicBezTo>
                    <a:pt x="1244149" y="638014"/>
                    <a:pt x="1223535" y="646553"/>
                    <a:pt x="1202040" y="646553"/>
                  </a:cubicBezTo>
                  <a:lnTo>
                    <a:pt x="81047" y="646553"/>
                  </a:lnTo>
                  <a:cubicBezTo>
                    <a:pt x="59552" y="646553"/>
                    <a:pt x="38937" y="638014"/>
                    <a:pt x="23738" y="622815"/>
                  </a:cubicBezTo>
                  <a:cubicBezTo>
                    <a:pt x="8539" y="607615"/>
                    <a:pt x="0" y="587001"/>
                    <a:pt x="0" y="565506"/>
                  </a:cubicBezTo>
                  <a:lnTo>
                    <a:pt x="0" y="81047"/>
                  </a:lnTo>
                  <a:cubicBezTo>
                    <a:pt x="0" y="59552"/>
                    <a:pt x="8539" y="38937"/>
                    <a:pt x="23738" y="23738"/>
                  </a:cubicBezTo>
                  <a:cubicBezTo>
                    <a:pt x="38937" y="8539"/>
                    <a:pt x="59552" y="0"/>
                    <a:pt x="81047" y="0"/>
                  </a:cubicBezTo>
                  <a:close/>
                </a:path>
              </a:pathLst>
            </a:custGeom>
            <a:solidFill>
              <a:srgbClr val="71B8D4"/>
            </a:solidFill>
          </p:spPr>
          <p:txBody>
            <a:bodyPr/>
            <a:lstStyle/>
            <a:p>
              <a:endParaRPr lang="en-US"/>
            </a:p>
          </p:txBody>
        </p:sp>
        <p:sp>
          <p:nvSpPr>
            <p:cNvPr id="19" name="TextBox 19"/>
            <p:cNvSpPr txBox="1"/>
            <p:nvPr/>
          </p:nvSpPr>
          <p:spPr>
            <a:xfrm>
              <a:off x="0" y="-85725"/>
              <a:ext cx="1283087" cy="732278"/>
            </a:xfrm>
            <a:prstGeom prst="rect">
              <a:avLst/>
            </a:prstGeom>
          </p:spPr>
          <p:txBody>
            <a:bodyPr lIns="50800" tIns="50800" rIns="50800" bIns="50800" rtlCol="0" anchor="ctr"/>
            <a:lstStyle/>
            <a:p>
              <a:pPr algn="ctr">
                <a:lnSpc>
                  <a:spcPts val="3919"/>
                </a:lnSpc>
              </a:pPr>
              <a:r>
                <a:rPr lang="en-US" sz="2799">
                  <a:solidFill>
                    <a:srgbClr val="000000"/>
                  </a:solidFill>
                  <a:latin typeface="Poppins"/>
                  <a:ea typeface="Poppins"/>
                  <a:cs typeface="Poppins"/>
                  <a:sym typeface="Poppins"/>
                </a:rPr>
                <a:t>Datasets of Fundus </a:t>
              </a:r>
            </a:p>
            <a:p>
              <a:pPr algn="ctr">
                <a:lnSpc>
                  <a:spcPts val="3919"/>
                </a:lnSpc>
              </a:pPr>
              <a:r>
                <a:rPr lang="en-US" sz="2799">
                  <a:solidFill>
                    <a:srgbClr val="000000"/>
                  </a:solidFill>
                  <a:latin typeface="Poppins"/>
                  <a:ea typeface="Poppins"/>
                  <a:cs typeface="Poppins"/>
                  <a:sym typeface="Poppins"/>
                </a:rPr>
                <a:t>Image are very small</a:t>
              </a:r>
            </a:p>
          </p:txBody>
        </p:sp>
      </p:grpSp>
      <p:grpSp>
        <p:nvGrpSpPr>
          <p:cNvPr id="20" name="Group 20"/>
          <p:cNvGrpSpPr/>
          <p:nvPr/>
        </p:nvGrpSpPr>
        <p:grpSpPr>
          <a:xfrm>
            <a:off x="12298313" y="3355879"/>
            <a:ext cx="4871720" cy="2454880"/>
            <a:chOff x="0" y="0"/>
            <a:chExt cx="1283087" cy="646553"/>
          </a:xfrm>
        </p:grpSpPr>
        <p:sp>
          <p:nvSpPr>
            <p:cNvPr id="21" name="Freeform 21"/>
            <p:cNvSpPr/>
            <p:nvPr/>
          </p:nvSpPr>
          <p:spPr>
            <a:xfrm>
              <a:off x="0" y="0"/>
              <a:ext cx="1283087" cy="646553"/>
            </a:xfrm>
            <a:custGeom>
              <a:avLst/>
              <a:gdLst/>
              <a:ahLst/>
              <a:cxnLst/>
              <a:rect l="l" t="t" r="r" b="b"/>
              <a:pathLst>
                <a:path w="1283087" h="646553">
                  <a:moveTo>
                    <a:pt x="81047" y="0"/>
                  </a:moveTo>
                  <a:lnTo>
                    <a:pt x="1202040" y="0"/>
                  </a:lnTo>
                  <a:cubicBezTo>
                    <a:pt x="1246801" y="0"/>
                    <a:pt x="1283087" y="36286"/>
                    <a:pt x="1283087" y="81047"/>
                  </a:cubicBezTo>
                  <a:lnTo>
                    <a:pt x="1283087" y="565506"/>
                  </a:lnTo>
                  <a:cubicBezTo>
                    <a:pt x="1283087" y="587001"/>
                    <a:pt x="1274548" y="607615"/>
                    <a:pt x="1259349" y="622815"/>
                  </a:cubicBezTo>
                  <a:cubicBezTo>
                    <a:pt x="1244149" y="638014"/>
                    <a:pt x="1223535" y="646553"/>
                    <a:pt x="1202040" y="646553"/>
                  </a:cubicBezTo>
                  <a:lnTo>
                    <a:pt x="81047" y="646553"/>
                  </a:lnTo>
                  <a:cubicBezTo>
                    <a:pt x="59552" y="646553"/>
                    <a:pt x="38937" y="638014"/>
                    <a:pt x="23738" y="622815"/>
                  </a:cubicBezTo>
                  <a:cubicBezTo>
                    <a:pt x="8539" y="607615"/>
                    <a:pt x="0" y="587001"/>
                    <a:pt x="0" y="565506"/>
                  </a:cubicBezTo>
                  <a:lnTo>
                    <a:pt x="0" y="81047"/>
                  </a:lnTo>
                  <a:cubicBezTo>
                    <a:pt x="0" y="59552"/>
                    <a:pt x="8539" y="38937"/>
                    <a:pt x="23738" y="23738"/>
                  </a:cubicBezTo>
                  <a:cubicBezTo>
                    <a:pt x="38937" y="8539"/>
                    <a:pt x="59552" y="0"/>
                    <a:pt x="81047" y="0"/>
                  </a:cubicBezTo>
                  <a:close/>
                </a:path>
              </a:pathLst>
            </a:custGeom>
            <a:solidFill>
              <a:srgbClr val="71B8D4"/>
            </a:solidFill>
          </p:spPr>
          <p:txBody>
            <a:bodyPr/>
            <a:lstStyle/>
            <a:p>
              <a:endParaRPr lang="en-US"/>
            </a:p>
          </p:txBody>
        </p:sp>
        <p:sp>
          <p:nvSpPr>
            <p:cNvPr id="22" name="TextBox 22"/>
            <p:cNvSpPr txBox="1"/>
            <p:nvPr/>
          </p:nvSpPr>
          <p:spPr>
            <a:xfrm>
              <a:off x="0" y="-85725"/>
              <a:ext cx="1283087" cy="732278"/>
            </a:xfrm>
            <a:prstGeom prst="rect">
              <a:avLst/>
            </a:prstGeom>
          </p:spPr>
          <p:txBody>
            <a:bodyPr lIns="50800" tIns="50800" rIns="50800" bIns="50800" rtlCol="0" anchor="ctr"/>
            <a:lstStyle/>
            <a:p>
              <a:pPr algn="ctr">
                <a:lnSpc>
                  <a:spcPts val="3919"/>
                </a:lnSpc>
              </a:pPr>
              <a:r>
                <a:rPr lang="en-US" sz="2799">
                  <a:solidFill>
                    <a:srgbClr val="000000"/>
                  </a:solidFill>
                  <a:latin typeface="Poppins"/>
                  <a:ea typeface="Poppins"/>
                  <a:cs typeface="Poppins"/>
                  <a:sym typeface="Poppins"/>
                </a:rPr>
                <a:t>Patients Privacy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7</a:t>
              </a:r>
            </a:p>
          </p:txBody>
        </p:sp>
      </p:grpSp>
      <p:sp>
        <p:nvSpPr>
          <p:cNvPr id="10" name="TextBox 10"/>
          <p:cNvSpPr txBox="1"/>
          <p:nvPr/>
        </p:nvSpPr>
        <p:spPr>
          <a:xfrm>
            <a:off x="1028700" y="1962562"/>
            <a:ext cx="11269613" cy="612267"/>
          </a:xfrm>
          <a:prstGeom prst="rect">
            <a:avLst/>
          </a:prstGeom>
        </p:spPr>
        <p:txBody>
          <a:bodyPr lIns="0" tIns="0" rIns="0" bIns="0" rtlCol="0" anchor="t">
            <a:spAutoFit/>
          </a:bodyPr>
          <a:lstStyle/>
          <a:p>
            <a:pPr algn="l">
              <a:lnSpc>
                <a:spcPts val="4494"/>
              </a:lnSpc>
            </a:pPr>
            <a:r>
              <a:rPr lang="en-US" sz="4200" b="1">
                <a:solidFill>
                  <a:srgbClr val="FFFFFF"/>
                </a:solidFill>
                <a:latin typeface="Poppins Bold"/>
                <a:ea typeface="Poppins Bold"/>
                <a:cs typeface="Poppins Bold"/>
                <a:sym typeface="Poppins Bold"/>
              </a:rPr>
              <a:t>Solution Approach and Methodology</a:t>
            </a:r>
          </a:p>
        </p:txBody>
      </p:sp>
      <p:sp>
        <p:nvSpPr>
          <p:cNvPr id="11" name="TextBox 11"/>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2" name="TextBox 12"/>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
        <p:nvSpPr>
          <p:cNvPr id="13" name="TextBox 13"/>
          <p:cNvSpPr txBox="1"/>
          <p:nvPr/>
        </p:nvSpPr>
        <p:spPr>
          <a:xfrm>
            <a:off x="1028700" y="3089179"/>
            <a:ext cx="6313636" cy="5381625"/>
          </a:xfrm>
          <a:prstGeom prst="rect">
            <a:avLst/>
          </a:prstGeom>
        </p:spPr>
        <p:txBody>
          <a:bodyPr lIns="0" tIns="0" rIns="0" bIns="0" rtlCol="0" anchor="t">
            <a:spAutoFit/>
          </a:bodyPr>
          <a:lstStyle/>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Dataset Collection and Augmentation</a:t>
            </a:r>
          </a:p>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Models Selection</a:t>
            </a:r>
          </a:p>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Optimization</a:t>
            </a:r>
          </a:p>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Performance Evaluation</a:t>
            </a:r>
          </a:p>
          <a:p>
            <a:pPr marL="777240" lvl="1" indent="-388620" algn="just">
              <a:lnSpc>
                <a:spcPts val="6120"/>
              </a:lnSpc>
              <a:buAutoNum type="arabicPeriod"/>
            </a:pPr>
            <a:r>
              <a:rPr lang="en-US" sz="3600" b="1">
                <a:solidFill>
                  <a:srgbClr val="FFFFFF"/>
                </a:solidFill>
                <a:latin typeface="Poppins Bold"/>
                <a:ea typeface="Poppins Bold"/>
                <a:cs typeface="Poppins Bold"/>
                <a:sym typeface="Poppins Bold"/>
              </a:rPr>
              <a:t>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8</a:t>
              </a:r>
            </a:p>
          </p:txBody>
        </p:sp>
      </p:grpSp>
      <p:sp>
        <p:nvSpPr>
          <p:cNvPr id="10" name="Freeform 10"/>
          <p:cNvSpPr/>
          <p:nvPr/>
        </p:nvSpPr>
        <p:spPr>
          <a:xfrm>
            <a:off x="2117422" y="2699648"/>
            <a:ext cx="14053156" cy="7148408"/>
          </a:xfrm>
          <a:custGeom>
            <a:avLst/>
            <a:gdLst/>
            <a:ahLst/>
            <a:cxnLst/>
            <a:rect l="l" t="t" r="r" b="b"/>
            <a:pathLst>
              <a:path w="14053156" h="7148408">
                <a:moveTo>
                  <a:pt x="0" y="0"/>
                </a:moveTo>
                <a:lnTo>
                  <a:pt x="14053156" y="0"/>
                </a:lnTo>
                <a:lnTo>
                  <a:pt x="14053156" y="7148408"/>
                </a:lnTo>
                <a:lnTo>
                  <a:pt x="0" y="7148408"/>
                </a:lnTo>
                <a:lnTo>
                  <a:pt x="0" y="0"/>
                </a:lnTo>
                <a:close/>
              </a:path>
            </a:pathLst>
          </a:custGeom>
          <a:blipFill>
            <a:blip r:embed="rId6"/>
            <a:stretch>
              <a:fillRect b="-100603"/>
            </a:stretch>
          </a:blipFill>
        </p:spPr>
        <p:txBody>
          <a:bodyPr/>
          <a:lstStyle/>
          <a:p>
            <a:endParaRPr lang="en-US"/>
          </a:p>
        </p:txBody>
      </p:sp>
      <p:sp>
        <p:nvSpPr>
          <p:cNvPr id="11" name="TextBox 11"/>
          <p:cNvSpPr txBox="1"/>
          <p:nvPr/>
        </p:nvSpPr>
        <p:spPr>
          <a:xfrm>
            <a:off x="1028700" y="1824741"/>
            <a:ext cx="14043908" cy="612267"/>
          </a:xfrm>
          <a:prstGeom prst="rect">
            <a:avLst/>
          </a:prstGeom>
        </p:spPr>
        <p:txBody>
          <a:bodyPr lIns="0" tIns="0" rIns="0" bIns="0" rtlCol="0" anchor="t">
            <a:spAutoFit/>
          </a:bodyPr>
          <a:lstStyle/>
          <a:p>
            <a:pPr marL="906780" lvl="1" indent="-453390" algn="l">
              <a:lnSpc>
                <a:spcPts val="4494"/>
              </a:lnSpc>
              <a:buAutoNum type="arabicPeriod"/>
            </a:pPr>
            <a:r>
              <a:rPr lang="en-US" sz="4200" b="1">
                <a:solidFill>
                  <a:srgbClr val="FFFFFF"/>
                </a:solidFill>
                <a:latin typeface="Poppins Bold"/>
                <a:ea typeface="Poppins Bold"/>
                <a:cs typeface="Poppins Bold"/>
                <a:sym typeface="Poppins Bold"/>
              </a:rPr>
              <a:t>Dataset Collection and Augmentation</a:t>
            </a:r>
          </a:p>
        </p:txBody>
      </p:sp>
      <p:sp>
        <p:nvSpPr>
          <p:cNvPr id="12" name="TextBox 12"/>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3" name="TextBox 13"/>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US"/>
            </a:p>
          </p:txBody>
        </p:sp>
        <p:sp>
          <p:nvSpPr>
            <p:cNvPr id="4" name="TextBox 4"/>
            <p:cNvSpPr txBox="1"/>
            <p:nvPr/>
          </p:nvSpPr>
          <p:spPr>
            <a:xfrm>
              <a:off x="0" y="-57150"/>
              <a:ext cx="2287793" cy="20215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7259300" y="9409113"/>
            <a:ext cx="1028700" cy="877887"/>
            <a:chOff x="0" y="0"/>
            <a:chExt cx="270933" cy="231213"/>
          </a:xfrm>
        </p:grpSpPr>
        <p:sp>
          <p:nvSpPr>
            <p:cNvPr id="8" name="Freeform 8"/>
            <p:cNvSpPr/>
            <p:nvPr/>
          </p:nvSpPr>
          <p:spPr>
            <a:xfrm>
              <a:off x="0" y="0"/>
              <a:ext cx="270933" cy="231213"/>
            </a:xfrm>
            <a:custGeom>
              <a:avLst/>
              <a:gdLst/>
              <a:ahLst/>
              <a:cxnLst/>
              <a:rect l="l" t="t" r="r" b="b"/>
              <a:pathLst>
                <a:path w="270933" h="231213">
                  <a:moveTo>
                    <a:pt x="0" y="0"/>
                  </a:moveTo>
                  <a:lnTo>
                    <a:pt x="270933" y="0"/>
                  </a:lnTo>
                  <a:lnTo>
                    <a:pt x="270933" y="231213"/>
                  </a:lnTo>
                  <a:lnTo>
                    <a:pt x="0" y="231213"/>
                  </a:lnTo>
                  <a:close/>
                </a:path>
              </a:pathLst>
            </a:custGeom>
            <a:solidFill>
              <a:srgbClr val="FFFFFF"/>
            </a:solidFill>
          </p:spPr>
          <p:txBody>
            <a:bodyPr/>
            <a:lstStyle/>
            <a:p>
              <a:endParaRPr lang="en-US"/>
            </a:p>
          </p:txBody>
        </p:sp>
        <p:sp>
          <p:nvSpPr>
            <p:cNvPr id="9" name="TextBox 9"/>
            <p:cNvSpPr txBox="1"/>
            <p:nvPr/>
          </p:nvSpPr>
          <p:spPr>
            <a:xfrm>
              <a:off x="0" y="-57150"/>
              <a:ext cx="270933" cy="288363"/>
            </a:xfrm>
            <a:prstGeom prst="rect">
              <a:avLst/>
            </a:prstGeom>
          </p:spPr>
          <p:txBody>
            <a:bodyPr lIns="50800" tIns="50800" rIns="50800" bIns="50800" rtlCol="0" anchor="ctr"/>
            <a:lstStyle/>
            <a:p>
              <a:pPr algn="ctr">
                <a:lnSpc>
                  <a:spcPts val="2659"/>
                </a:lnSpc>
              </a:pPr>
              <a:r>
                <a:rPr lang="en-US" sz="1899" b="1">
                  <a:solidFill>
                    <a:srgbClr val="081426"/>
                  </a:solidFill>
                  <a:latin typeface="Poppins Bold"/>
                  <a:ea typeface="Poppins Bold"/>
                  <a:cs typeface="Poppins Bold"/>
                  <a:sym typeface="Poppins Bold"/>
                </a:rPr>
                <a:t>9</a:t>
              </a:r>
            </a:p>
          </p:txBody>
        </p:sp>
      </p:grpSp>
      <p:sp>
        <p:nvSpPr>
          <p:cNvPr id="10" name="Freeform 10"/>
          <p:cNvSpPr/>
          <p:nvPr/>
        </p:nvSpPr>
        <p:spPr>
          <a:xfrm>
            <a:off x="9136136" y="2703708"/>
            <a:ext cx="7519213" cy="7047457"/>
          </a:xfrm>
          <a:custGeom>
            <a:avLst/>
            <a:gdLst/>
            <a:ahLst/>
            <a:cxnLst/>
            <a:rect l="l" t="t" r="r" b="b"/>
            <a:pathLst>
              <a:path w="7519213" h="7047457">
                <a:moveTo>
                  <a:pt x="0" y="0"/>
                </a:moveTo>
                <a:lnTo>
                  <a:pt x="7519213" y="0"/>
                </a:lnTo>
                <a:lnTo>
                  <a:pt x="7519213" y="7047457"/>
                </a:lnTo>
                <a:lnTo>
                  <a:pt x="0" y="7047457"/>
                </a:lnTo>
                <a:lnTo>
                  <a:pt x="0" y="0"/>
                </a:lnTo>
                <a:close/>
              </a:path>
            </a:pathLst>
          </a:custGeom>
          <a:blipFill>
            <a:blip r:embed="rId6"/>
            <a:stretch>
              <a:fillRect/>
            </a:stretch>
          </a:blipFill>
        </p:spPr>
        <p:txBody>
          <a:bodyPr/>
          <a:lstStyle/>
          <a:p>
            <a:endParaRPr lang="en-US"/>
          </a:p>
        </p:txBody>
      </p:sp>
      <p:sp>
        <p:nvSpPr>
          <p:cNvPr id="11" name="Freeform 11"/>
          <p:cNvSpPr/>
          <p:nvPr/>
        </p:nvSpPr>
        <p:spPr>
          <a:xfrm>
            <a:off x="1090073" y="4584561"/>
            <a:ext cx="7445988" cy="5166604"/>
          </a:xfrm>
          <a:custGeom>
            <a:avLst/>
            <a:gdLst/>
            <a:ahLst/>
            <a:cxnLst/>
            <a:rect l="l" t="t" r="r" b="b"/>
            <a:pathLst>
              <a:path w="7445988" h="5166604">
                <a:moveTo>
                  <a:pt x="0" y="0"/>
                </a:moveTo>
                <a:lnTo>
                  <a:pt x="7445988" y="0"/>
                </a:lnTo>
                <a:lnTo>
                  <a:pt x="7445988" y="5166604"/>
                </a:lnTo>
                <a:lnTo>
                  <a:pt x="0" y="5166604"/>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1028700" y="1824741"/>
            <a:ext cx="14043908" cy="612267"/>
          </a:xfrm>
          <a:prstGeom prst="rect">
            <a:avLst/>
          </a:prstGeom>
        </p:spPr>
        <p:txBody>
          <a:bodyPr lIns="0" tIns="0" rIns="0" bIns="0" rtlCol="0" anchor="t">
            <a:spAutoFit/>
          </a:bodyPr>
          <a:lstStyle/>
          <a:p>
            <a:pPr marL="906780" lvl="1" indent="-453390" algn="l">
              <a:lnSpc>
                <a:spcPts val="4494"/>
              </a:lnSpc>
              <a:buAutoNum type="arabicPeriod"/>
            </a:pPr>
            <a:r>
              <a:rPr lang="en-US" sz="4200" b="1">
                <a:solidFill>
                  <a:srgbClr val="FFFFFF"/>
                </a:solidFill>
                <a:latin typeface="Poppins Bold"/>
                <a:ea typeface="Poppins Bold"/>
                <a:cs typeface="Poppins Bold"/>
                <a:sym typeface="Poppins Bold"/>
              </a:rPr>
              <a:t>Dataset Collection and Augmentation</a:t>
            </a:r>
          </a:p>
        </p:txBody>
      </p:sp>
      <p:sp>
        <p:nvSpPr>
          <p:cNvPr id="13" name="TextBox 13"/>
          <p:cNvSpPr txBox="1"/>
          <p:nvPr/>
        </p:nvSpPr>
        <p:spPr>
          <a:xfrm>
            <a:off x="2153772" y="880383"/>
            <a:ext cx="701146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ICS 590 | Special Topics in Deep Learning</a:t>
            </a:r>
          </a:p>
        </p:txBody>
      </p:sp>
      <p:sp>
        <p:nvSpPr>
          <p:cNvPr id="14" name="TextBox 14"/>
          <p:cNvSpPr txBox="1"/>
          <p:nvPr/>
        </p:nvSpPr>
        <p:spPr>
          <a:xfrm>
            <a:off x="13938288" y="820737"/>
            <a:ext cx="226864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Course Project</a:t>
            </a:r>
          </a:p>
        </p:txBody>
      </p:sp>
      <p:sp>
        <p:nvSpPr>
          <p:cNvPr id="15" name="TextBox 15"/>
          <p:cNvSpPr txBox="1"/>
          <p:nvPr/>
        </p:nvSpPr>
        <p:spPr>
          <a:xfrm>
            <a:off x="1488140" y="3137722"/>
            <a:ext cx="2169866" cy="584200"/>
          </a:xfrm>
          <a:prstGeom prst="rect">
            <a:avLst/>
          </a:prstGeom>
        </p:spPr>
        <p:txBody>
          <a:bodyPr lIns="0" tIns="0" rIns="0" bIns="0" rtlCol="0" anchor="t">
            <a:spAutoFit/>
          </a:bodyPr>
          <a:lstStyle/>
          <a:p>
            <a:pPr algn="just">
              <a:lnSpc>
                <a:spcPts val="4759"/>
              </a:lnSpc>
            </a:pPr>
            <a:r>
              <a:rPr lang="en-US" sz="2799" b="1">
                <a:solidFill>
                  <a:srgbClr val="FFFFFF"/>
                </a:solidFill>
                <a:latin typeface="Poppins Bold"/>
                <a:ea typeface="Poppins Bold"/>
                <a:cs typeface="Poppins Bold"/>
                <a:sym typeface="Poppins Bold"/>
              </a:rPr>
              <a:t>1544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584</Words>
  <Application>Microsoft Office PowerPoint</Application>
  <PresentationFormat>Custom</PresentationFormat>
  <Paragraphs>103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Poppins Bold</vt:lpstr>
      <vt:lpstr>Calibri</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Ophthalmology: Fundus Based Multi-Classification Deep Learning for  Glaucoma Detection </dc:title>
  <cp:lastModifiedBy>ZEINA MOAMMER ALABIDO</cp:lastModifiedBy>
  <cp:revision>1</cp:revision>
  <dcterms:created xsi:type="dcterms:W3CDTF">2006-08-16T00:00:00Z</dcterms:created>
  <dcterms:modified xsi:type="dcterms:W3CDTF">2025-11-22T18:51:47Z</dcterms:modified>
  <dc:identifier>DAG2zphP3to</dc:identifier>
</cp:coreProperties>
</file>